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78" r:id="rId2"/>
    <p:sldId id="279" r:id="rId3"/>
    <p:sldId id="280" r:id="rId4"/>
    <p:sldId id="288" r:id="rId5"/>
    <p:sldId id="289" r:id="rId6"/>
    <p:sldId id="290" r:id="rId7"/>
    <p:sldId id="291" r:id="rId8"/>
    <p:sldId id="292" r:id="rId9"/>
    <p:sldId id="293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68D-B6F0-42BE-AD86-7E9AFE50FFCE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46EEF-FA49-486C-8AC1-A5706EE084FD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01.01.2008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Etunimi Sukunimi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3FA9D-51AB-490A-85A5-CF63E2AA1F67}" type="slidenum">
              <a:rPr lang="fi-FI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9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AA03-76E1-486B-A903-6706EAD31A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98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8521A-999C-4F32-97EC-6BE79E7E32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31989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C788-637B-4332-B996-2809CCA09B0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89545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9804F-A982-44A7-92C4-1F327DD696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02241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A4767-377A-4591-BFE1-66DB0BA908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76023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201B-5ECA-443E-9FE8-3AB7DE2DFBA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7146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EBD8-BFB1-4D92-B9AA-E9C89302643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4734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9C88A-49AE-46CD-8EA1-3D66F9E174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428591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99BE-D4E2-4EFC-BB0D-25C5662CC65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85594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4B726-9241-4785-8706-FC99F7F066C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84710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1027" name="Picture 8" descr="TEMPOWERPOINT_sivu_sinine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01.01.2008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Etunimi Sukunimi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2C9C-A473-4090-84C6-EC441AA4A32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6911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kehys 4"/>
          <p:cNvSpPr txBox="1"/>
          <p:nvPr/>
        </p:nvSpPr>
        <p:spPr>
          <a:xfrm>
            <a:off x="827584" y="188640"/>
            <a:ext cx="786087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smtClean="0"/>
              <a:t>Tieto- neuvonta- ja ohjauspalveluiden ja </a:t>
            </a:r>
          </a:p>
          <a:p>
            <a:r>
              <a:rPr lang="fi-FI" sz="2800" b="1" dirty="0" smtClean="0"/>
              <a:t>nuorten palvelujen työkokous 10. – 11.3.2015</a:t>
            </a:r>
          </a:p>
          <a:p>
            <a:endParaRPr lang="fi-FI" sz="2800" b="1" dirty="0" smtClean="0"/>
          </a:p>
          <a:p>
            <a:r>
              <a:rPr lang="fi-FI" sz="2000" b="1" smtClean="0"/>
              <a:t>Työ- </a:t>
            </a:r>
            <a:r>
              <a:rPr lang="fi-FI" sz="2000" b="1" dirty="0" smtClean="0"/>
              <a:t>ja elinkeinoministeriön työllisyys- ja yrittäjyysosaston </a:t>
            </a:r>
          </a:p>
          <a:p>
            <a:r>
              <a:rPr lang="fi-FI" sz="2000" b="1" dirty="0" smtClean="0"/>
              <a:t>eri ryhmien (KOTO, RATO, TOP, TYPA) näkökulmia teemoihin:</a:t>
            </a:r>
          </a:p>
          <a:p>
            <a:endParaRPr lang="fi-FI" sz="2000" dirty="0" smtClean="0"/>
          </a:p>
          <a:p>
            <a:pPr>
              <a:buFont typeface="Arial" charset="0"/>
              <a:buChar char="•"/>
            </a:pPr>
            <a:r>
              <a:rPr lang="fi-FI" sz="2000" dirty="0" smtClean="0"/>
              <a:t> Nuoruus – nuoret asiakkaina – nuorten tilanne</a:t>
            </a:r>
          </a:p>
          <a:p>
            <a:pPr>
              <a:buFont typeface="Arial" charset="0"/>
              <a:buChar char="•"/>
            </a:pPr>
            <a:r>
              <a:rPr lang="fi-FI" sz="2000" dirty="0" smtClean="0"/>
              <a:t> Ohjauksellisen työotteen merkitys – mikä kantaa – onko ohjauksellisuudelle tilaa</a:t>
            </a:r>
          </a:p>
          <a:p>
            <a:pPr>
              <a:buFont typeface="Arial" charset="0"/>
              <a:buChar char="•"/>
            </a:pPr>
            <a:endParaRPr lang="fi-FI" sz="2000" dirty="0" smtClean="0"/>
          </a:p>
          <a:p>
            <a:r>
              <a:rPr lang="fi-FI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Huom</a:t>
            </a:r>
            <a:r>
              <a:rPr lang="fi-F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ryhmiltä pyydetään erityisesti tulevaisuus –näkökulmaa!</a:t>
            </a:r>
            <a:r>
              <a:rPr lang="fi-FI" sz="2000" b="1" dirty="0" smtClean="0"/>
              <a:t> </a:t>
            </a:r>
          </a:p>
          <a:p>
            <a:endParaRPr lang="fi-FI" sz="2000" dirty="0" smtClean="0"/>
          </a:p>
          <a:p>
            <a:endParaRPr lang="fi-FI" sz="2000" dirty="0" smtClean="0"/>
          </a:p>
          <a:p>
            <a:endParaRPr lang="fi-FI" sz="2000" dirty="0" smtClean="0"/>
          </a:p>
          <a:p>
            <a:endParaRPr lang="fi-FI" sz="2800" b="1" dirty="0" smtClean="0"/>
          </a:p>
          <a:p>
            <a:endParaRPr lang="fi-FI" sz="2800" b="1" dirty="0" smtClean="0"/>
          </a:p>
          <a:p>
            <a:endParaRPr lang="fi-FI" sz="2800" dirty="0" smtClean="0"/>
          </a:p>
          <a:p>
            <a:endParaRPr lang="fi-FI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683568" y="476672"/>
            <a:ext cx="8566769" cy="630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Maahanmuuttajien kotouttaminen -ryhmä (KOTO)</a:t>
            </a:r>
          </a:p>
          <a:p>
            <a:r>
              <a:rPr lang="fi-FI" sz="2400" dirty="0" smtClean="0">
                <a:solidFill>
                  <a:srgbClr val="FF0000"/>
                </a:solidFill>
              </a:rPr>
              <a:t>Nuoruus – nuoret asiakkaina – nuorten tilanne</a:t>
            </a:r>
            <a:endParaRPr lang="fi-FI" sz="2000" dirty="0" smtClean="0"/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Maahanmuuttajanuoret = nuoria, joille </a:t>
            </a:r>
            <a:r>
              <a:rPr lang="fi-FI" sz="2400" dirty="0" err="1" smtClean="0"/>
              <a:t>maahanmuuttajuus</a:t>
            </a:r>
            <a:r>
              <a:rPr lang="fi-FI" sz="2400" dirty="0" smtClean="0"/>
              <a:t> </a:t>
            </a:r>
          </a:p>
          <a:p>
            <a:r>
              <a:rPr lang="fi-FI" sz="2400" dirty="0" smtClean="0"/>
              <a:t>voi tuoda lisähaasteita </a:t>
            </a:r>
          </a:p>
          <a:p>
            <a:pPr lvl="1">
              <a:buFont typeface="Arial" pitchFamily="34" charset="0"/>
              <a:buChar char="•"/>
            </a:pPr>
            <a:r>
              <a:rPr lang="fi-FI" sz="2400" dirty="0" smtClean="0"/>
              <a:t>v</a:t>
            </a:r>
            <a:r>
              <a:rPr lang="fi-FI" sz="2000" dirty="0" smtClean="0"/>
              <a:t>anhemmat ja nuori eivät tunne suomalaista yhteiskuntaa, </a:t>
            </a:r>
          </a:p>
          <a:p>
            <a:pPr lvl="1"/>
            <a:r>
              <a:rPr lang="fi-FI" sz="2000" dirty="0" smtClean="0"/>
              <a:t>sosiaalisten verkostojen puute, heikko suomen / ruotsin kielen taito ja </a:t>
            </a:r>
          </a:p>
          <a:p>
            <a:pPr lvl="1"/>
            <a:r>
              <a:rPr lang="fi-FI" sz="2000" dirty="0" smtClean="0"/>
              <a:t>taustakoulutus, syrjintä, traumaattiset kokemukset lähtömaasta, </a:t>
            </a:r>
          </a:p>
          <a:p>
            <a:pPr lvl="1"/>
            <a:r>
              <a:rPr lang="fi-FI" sz="2000" dirty="0" smtClean="0"/>
              <a:t>kahden kulttuurin väliin jääminen…</a:t>
            </a:r>
          </a:p>
          <a:p>
            <a:r>
              <a:rPr lang="fi-FI" sz="2000" dirty="0" smtClean="0"/>
              <a:t>-&gt; usein kuitenkin vahva motivaatio päästä ”eteenpäin”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Tarve yksilölliselle ohjaukselle ja neuvonnalle, </a:t>
            </a:r>
            <a:r>
              <a:rPr lang="fi-FI" sz="2400" dirty="0" err="1" smtClean="0"/>
              <a:t>moniamma-</a:t>
            </a:r>
            <a:endParaRPr lang="fi-FI" sz="2400" dirty="0" smtClean="0"/>
          </a:p>
          <a:p>
            <a:r>
              <a:rPr lang="fi-FI" sz="2400" dirty="0" err="1" smtClean="0"/>
              <a:t>tilliselle</a:t>
            </a:r>
            <a:r>
              <a:rPr lang="fi-FI" sz="2400" dirty="0" smtClean="0"/>
              <a:t> tuelle, joustaville ja pitkäjänteisille ratkaisuille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Maahanmuuttajanuorten tilanteet vaihtelevat suuresti </a:t>
            </a:r>
          </a:p>
          <a:p>
            <a:pPr lvl="1">
              <a:buFont typeface="Arial" pitchFamily="34" charset="0"/>
              <a:buChar char="•"/>
            </a:pPr>
            <a:r>
              <a:rPr lang="fi-FI" sz="2000" dirty="0" smtClean="0"/>
              <a:t>Syrjäytymisriski maahanmuuttajanuorilla kuitenkin huomattavasti </a:t>
            </a:r>
          </a:p>
          <a:p>
            <a:pPr lvl="1"/>
            <a:r>
              <a:rPr lang="fi-FI" sz="2000" dirty="0" smtClean="0"/>
              <a:t>kantaväestön nuoria korkeampi, ongelmia erityisesti nivelvaiheissa </a:t>
            </a:r>
          </a:p>
          <a:p>
            <a:pPr lvl="1"/>
            <a:r>
              <a:rPr lang="fi-FI" sz="2000" dirty="0" smtClean="0"/>
              <a:t>ja avoimille työmarkkinoille työllistymisessä</a:t>
            </a:r>
          </a:p>
          <a:p>
            <a:endParaRPr lang="fi-FI" sz="2400" dirty="0" smtClean="0"/>
          </a:p>
          <a:p>
            <a:endParaRPr lang="fi-FI" sz="2400" dirty="0" smtClean="0"/>
          </a:p>
          <a:p>
            <a:endParaRPr lang="fi-FI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251520" y="188640"/>
            <a:ext cx="9057288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Maahanmuuttajien kotouttaminen -ryhmä (KOTO)</a:t>
            </a:r>
          </a:p>
          <a:p>
            <a:r>
              <a:rPr lang="fi-FI" sz="2000" dirty="0" smtClean="0">
                <a:solidFill>
                  <a:srgbClr val="FF0000"/>
                </a:solidFill>
              </a:rPr>
              <a:t>Ohjauksellisen työotteen merkitys – mikä kantaa – </a:t>
            </a:r>
          </a:p>
          <a:p>
            <a:r>
              <a:rPr lang="fi-FI" sz="2000" dirty="0" smtClean="0">
                <a:solidFill>
                  <a:srgbClr val="FF0000"/>
                </a:solidFill>
              </a:rPr>
              <a:t>onko ohjauksellisuudelle tilaa</a:t>
            </a:r>
            <a:endParaRPr lang="fi-FI" sz="2400" dirty="0" smtClean="0"/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Uuden yhteiskunnan mahdollisuudet ja velvollisuudet </a:t>
            </a:r>
          </a:p>
          <a:p>
            <a:r>
              <a:rPr lang="fi-FI" sz="2400" dirty="0" smtClean="0"/>
              <a:t>&lt;-&gt; maahanmuuttajanuorten erilaiset lähtökohdat, elämän-</a:t>
            </a:r>
          </a:p>
          <a:p>
            <a:r>
              <a:rPr lang="fi-FI" sz="2400" dirty="0" smtClean="0"/>
              <a:t>tilanteet ja toiveet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Erilaisten oletusten ja odotusten yhteensovittamisen prosessi?</a:t>
            </a:r>
          </a:p>
          <a:p>
            <a:pPr lvl="1">
              <a:buFont typeface="Arial" pitchFamily="34" charset="0"/>
              <a:buChar char="•"/>
            </a:pPr>
            <a:r>
              <a:rPr lang="fi-FI" sz="2000" dirty="0" smtClean="0"/>
              <a:t>tiedollinen tuki, apuna omasta polusta kiinni saamisessa, ”</a:t>
            </a:r>
            <a:r>
              <a:rPr lang="fi-FI" sz="2000" dirty="0" err="1" smtClean="0"/>
              <a:t>tsemppari</a:t>
            </a:r>
            <a:r>
              <a:rPr lang="fi-FI" sz="2000" dirty="0" smtClean="0"/>
              <a:t>”..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Mikä kantaa? </a:t>
            </a:r>
          </a:p>
          <a:p>
            <a:pPr lvl="1">
              <a:buFont typeface="Arial" pitchFamily="34" charset="0"/>
              <a:buChar char="•"/>
            </a:pPr>
            <a:r>
              <a:rPr lang="fi-FI" sz="2000" dirty="0" smtClean="0"/>
              <a:t>keskinäinen luottamus, aito kiinnostus nuoren tilanteeseen, </a:t>
            </a:r>
          </a:p>
          <a:p>
            <a:pPr lvl="1"/>
            <a:r>
              <a:rPr lang="fi-FI" sz="2000" dirty="0" smtClean="0"/>
              <a:t>toimiva vuoropuhelu, pitkäjänteisyys, palveluiden ja paikallisten </a:t>
            </a:r>
          </a:p>
          <a:p>
            <a:pPr lvl="1"/>
            <a:r>
              <a:rPr lang="fi-FI" sz="2000" dirty="0" smtClean="0"/>
              <a:t>verkostojen hyvä tuntemus…</a:t>
            </a:r>
          </a:p>
          <a:p>
            <a:pPr lvl="1">
              <a:buFont typeface="Arial" pitchFamily="34" charset="0"/>
              <a:buChar char="•"/>
            </a:pPr>
            <a:r>
              <a:rPr lang="fi-FI" sz="2000" dirty="0" smtClean="0"/>
              <a:t>yksi henkilö joka tuntee nuoren kokonaistilanteen, ”saattaen vaihtaminen”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Asioiden selvittäminen edellyttää usein enemmän aikaa, </a:t>
            </a:r>
          </a:p>
          <a:p>
            <a:r>
              <a:rPr lang="fi-FI" sz="2400" dirty="0" smtClean="0"/>
              <a:t>kehittyvä kielitaito voi tuoda haasteita</a:t>
            </a:r>
          </a:p>
          <a:p>
            <a:endParaRPr lang="fi-FI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539552" y="116632"/>
            <a:ext cx="75268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Rakennetyöttömyys ja toimeentulo -ryhmä (RATO)</a:t>
            </a:r>
          </a:p>
          <a:p>
            <a:r>
              <a:rPr lang="fi-FI" sz="2000" dirty="0" smtClean="0"/>
              <a:t>Nuoruus – nuoret asiakkaina – nuorten tilanne</a:t>
            </a:r>
          </a:p>
          <a:p>
            <a:endParaRPr lang="fi-FI" sz="2000" dirty="0" smtClean="0"/>
          </a:p>
          <a:p>
            <a:endParaRPr lang="fi-FI" sz="2400" dirty="0" smtClean="0"/>
          </a:p>
          <a:p>
            <a:endParaRPr lang="fi-FI" sz="2400" dirty="0"/>
          </a:p>
        </p:txBody>
      </p:sp>
      <p:sp>
        <p:nvSpPr>
          <p:cNvPr id="3" name="Suorakulmio 2"/>
          <p:cNvSpPr/>
          <p:nvPr/>
        </p:nvSpPr>
        <p:spPr>
          <a:xfrm>
            <a:off x="611560" y="1052736"/>
            <a:ext cx="89289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000" dirty="0" smtClean="0"/>
              <a:t>Heikossa työmarkkina-asemassa olevat nuoret / Opiskelu- ja työelämään </a:t>
            </a:r>
          </a:p>
          <a:p>
            <a:r>
              <a:rPr lang="fi-FI" sz="2000" dirty="0" smtClean="0"/>
              <a:t>kiinnittymistä vaikeuttavat (henkilöllä voi olla yksi tai useampia):</a:t>
            </a:r>
          </a:p>
          <a:p>
            <a:pPr lvl="1">
              <a:buFontTx/>
              <a:buChar char="-"/>
            </a:pPr>
            <a:r>
              <a:rPr lang="fi-FI" sz="2000" dirty="0" smtClean="0"/>
              <a:t> hädin tuskin peruskoulupohja, keskeytyneet ammatilliset opinnot </a:t>
            </a:r>
          </a:p>
          <a:p>
            <a:pPr lvl="1"/>
            <a:r>
              <a:rPr lang="fi-FI" sz="2000" dirty="0" smtClean="0"/>
              <a:t>  (taustalta voi löytyä oppimisvaikeuksia)</a:t>
            </a:r>
          </a:p>
          <a:p>
            <a:pPr lvl="1">
              <a:buFontTx/>
              <a:buChar char="-"/>
            </a:pPr>
            <a:r>
              <a:rPr lang="fi-FI" sz="2000" dirty="0" smtClean="0"/>
              <a:t> elämänhallinnan vaikeudet, epäsäännöllinen päivärytmi </a:t>
            </a:r>
          </a:p>
          <a:p>
            <a:pPr lvl="1"/>
            <a:r>
              <a:rPr lang="fi-FI" sz="2000" dirty="0" smtClean="0"/>
              <a:t>  (taustalla esim. päihderiippuvuutta, peli/nettiriippuvuutta, sosiaalista </a:t>
            </a:r>
          </a:p>
          <a:p>
            <a:pPr lvl="1"/>
            <a:r>
              <a:rPr lang="fi-FI" sz="2000" dirty="0" smtClean="0"/>
              <a:t>   syrjäytymistä, mielenterveysongelmia) </a:t>
            </a:r>
          </a:p>
          <a:p>
            <a:pPr lvl="1">
              <a:buFontTx/>
              <a:buChar char="-"/>
            </a:pPr>
            <a:r>
              <a:rPr lang="fi-FI" sz="2000" dirty="0" smtClean="0"/>
              <a:t> (pitkään jatkunut) sosiaalitoimen asiakkuus (tukiriippuvuus)</a:t>
            </a:r>
          </a:p>
          <a:p>
            <a:pPr lvl="1">
              <a:buFontTx/>
              <a:buChar char="-"/>
            </a:pPr>
            <a:r>
              <a:rPr lang="fi-FI" sz="2000" dirty="0" smtClean="0"/>
              <a:t> luottamuspula viranomaisten tarjoamiin palveluihin</a:t>
            </a:r>
          </a:p>
          <a:p>
            <a:pPr lvl="1">
              <a:buFontTx/>
              <a:buChar char="-"/>
            </a:pPr>
            <a:r>
              <a:rPr lang="fi-FI" sz="2000" dirty="0" smtClean="0"/>
              <a:t> omiin valintoihin liittyvät pettymykset, osaamattomuus työstää </a:t>
            </a:r>
          </a:p>
          <a:p>
            <a:pPr lvl="1"/>
            <a:r>
              <a:rPr lang="fi-FI" sz="2000" dirty="0" smtClean="0"/>
              <a:t>  vaikeita asioita</a:t>
            </a:r>
          </a:p>
          <a:p>
            <a:pPr lvl="1"/>
            <a:endParaRPr lang="fi-FI" sz="2000" dirty="0" smtClean="0"/>
          </a:p>
          <a:p>
            <a:r>
              <a:rPr lang="fi-FI" sz="2000" dirty="0" smtClean="0">
                <a:sym typeface="Wingdings" pitchFamily="2" charset="2"/>
              </a:rPr>
              <a:t> </a:t>
            </a:r>
            <a:r>
              <a:rPr lang="fi-FI" sz="2000" dirty="0" smtClean="0"/>
              <a:t>Asiointiin riittävä tiheys,  mielekkäät asiointitavat (kiinnipitäminen)</a:t>
            </a:r>
          </a:p>
          <a:p>
            <a:r>
              <a:rPr lang="fi-FI" sz="2000" dirty="0" smtClean="0">
                <a:sym typeface="Wingdings" pitchFamily="2" charset="2"/>
              </a:rPr>
              <a:t> </a:t>
            </a:r>
            <a:r>
              <a:rPr lang="fi-FI" sz="2000" dirty="0" smtClean="0"/>
              <a:t>Kiinnostavien asioiden löytäminen (jokaisella jokin asia joka kiinnostaa)</a:t>
            </a:r>
          </a:p>
          <a:p>
            <a:r>
              <a:rPr lang="fi-FI" sz="2000" dirty="0" smtClean="0">
                <a:sym typeface="Wingdings" pitchFamily="2" charset="2"/>
              </a:rPr>
              <a:t> </a:t>
            </a:r>
            <a:r>
              <a:rPr lang="fi-FI" sz="2000" dirty="0" smtClean="0"/>
              <a:t>Jos hoidon tai muun tuen tarvetta, ohjaus ao. palveluun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379549" y="188640"/>
            <a:ext cx="844092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Rakennetyöttömyys ja toimeentulo -ryhmä (RATO)</a:t>
            </a:r>
          </a:p>
          <a:p>
            <a:endParaRPr lang="fi-FI" sz="2000" dirty="0" smtClean="0"/>
          </a:p>
          <a:p>
            <a:r>
              <a:rPr lang="fi-FI" sz="2000" dirty="0" smtClean="0"/>
              <a:t>Ohjauksellisen työotteen merkitys – mikä kantaa </a:t>
            </a:r>
          </a:p>
          <a:p>
            <a:r>
              <a:rPr lang="fi-FI" sz="2000" dirty="0" smtClean="0"/>
              <a:t>– onko ohjauksellisuudelle tilaa</a:t>
            </a:r>
          </a:p>
          <a:p>
            <a:endParaRPr lang="fi-FI" sz="2000" dirty="0" smtClean="0"/>
          </a:p>
          <a:p>
            <a:pPr>
              <a:buFontTx/>
              <a:buChar char="-"/>
            </a:pPr>
            <a:r>
              <a:rPr lang="fi-FI" sz="2000" dirty="0" smtClean="0"/>
              <a:t>Ohjauksellisen työotteen merkitys luottamuksen synnyttämisessä </a:t>
            </a:r>
          </a:p>
          <a:p>
            <a:r>
              <a:rPr lang="fi-FI" sz="2000" dirty="0" smtClean="0"/>
              <a:t>  (nopeita ratkaisuja harvoin tarjolla), jatkuvuuden ylläpitäminen</a:t>
            </a:r>
          </a:p>
          <a:p>
            <a:pPr>
              <a:buFontTx/>
              <a:buChar char="-"/>
            </a:pPr>
            <a:r>
              <a:rPr lang="fi-FI" sz="2000" dirty="0" smtClean="0"/>
              <a:t> Realististen mahdollisuuksien esille tuominen, pettymyksiin valmentaminen </a:t>
            </a:r>
          </a:p>
          <a:p>
            <a:r>
              <a:rPr lang="fi-FI" sz="2000" dirty="0" smtClean="0"/>
              <a:t>  (kaikkea ei ehkä saa heti), jatkuvuuden </a:t>
            </a:r>
          </a:p>
          <a:p>
            <a:pPr>
              <a:buFontTx/>
              <a:buChar char="-"/>
            </a:pPr>
            <a:r>
              <a:rPr lang="fi-FI" sz="2000" dirty="0" smtClean="0"/>
              <a:t> Ohjauksellisuudelle on tilaa monialaisessa yhteistyössä (lainsäädäntö </a:t>
            </a:r>
          </a:p>
          <a:p>
            <a:r>
              <a:rPr lang="fi-FI" sz="2000" dirty="0" smtClean="0"/>
              <a:t>  tarjoaa rakenteet esim. nuorisolaki, laki kuntouttavasta työtoiminnasta, TYP)</a:t>
            </a:r>
          </a:p>
          <a:p>
            <a:pPr>
              <a:buFontTx/>
              <a:buChar char="-"/>
            </a:pPr>
            <a:r>
              <a:rPr lang="fi-FI" sz="2000" dirty="0" smtClean="0"/>
              <a:t> Tilaa/aikaa tulisi aina löytää silloin kun nuori tarvitsee useamman </a:t>
            </a:r>
          </a:p>
          <a:p>
            <a:r>
              <a:rPr lang="fi-FI" sz="2000" dirty="0" smtClean="0"/>
              <a:t>  viranomaisen tukea ts. tulisi aktiivisesti tehdä yhteistyötä silloin, kun oma</a:t>
            </a:r>
          </a:p>
          <a:p>
            <a:r>
              <a:rPr lang="fi-FI" sz="2000" dirty="0" smtClean="0"/>
              <a:t>  palveluvalikoima ei ole riittävä</a:t>
            </a:r>
          </a:p>
          <a:p>
            <a:r>
              <a:rPr lang="fi-FI" sz="2000" dirty="0" smtClean="0"/>
              <a:t>- Kantaaottavuutta ei tule unohtaa!</a:t>
            </a:r>
          </a:p>
          <a:p>
            <a:endParaRPr lang="fi-FI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539552" y="260648"/>
            <a:ext cx="828092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Työelämän osaamispalvelut -ryhmä (TOP)</a:t>
            </a:r>
          </a:p>
          <a:p>
            <a:endParaRPr lang="fi-FI" sz="2400" dirty="0" smtClean="0"/>
          </a:p>
          <a:p>
            <a:r>
              <a:rPr lang="fi-FI" sz="2000" dirty="0" smtClean="0"/>
              <a:t>Oi nuoruus”   … ”Kultainen nuoruus”</a:t>
            </a:r>
          </a:p>
          <a:p>
            <a:endParaRPr lang="fi-FI" sz="2000" dirty="0" smtClean="0"/>
          </a:p>
          <a:p>
            <a:r>
              <a:rPr lang="fi-FI" sz="2000" dirty="0" smtClean="0"/>
              <a:t>Nuoruus on: Tuoreutta, notkeutta, pelkoa, hämmennystä ja häilyvyyttä, rohkeutta ja uskallusta, uteliaisuutta, osaamattomuutta, oppimisen helppoutta tai vaikeutta, ennakkoluulottomuutta, ensikertaisuuden imua, ehdottomuutta, innostumista ja innon loppumista …</a:t>
            </a:r>
          </a:p>
          <a:p>
            <a:endParaRPr lang="fi-FI" sz="2000" dirty="0" smtClean="0"/>
          </a:p>
          <a:p>
            <a:r>
              <a:rPr lang="fi-FI" sz="2000" dirty="0" smtClean="0"/>
              <a:t>Nuoret ovat monenlaisia … ainutkertaisia ja arvokkaita …</a:t>
            </a:r>
          </a:p>
          <a:p>
            <a:endParaRPr lang="fi-FI" sz="2000" dirty="0" smtClean="0"/>
          </a:p>
          <a:p>
            <a:r>
              <a:rPr lang="fi-FI" sz="2000" dirty="0" smtClean="0"/>
              <a:t>Nuoruus on, tilanteet vaihtelevat… </a:t>
            </a:r>
          </a:p>
          <a:p>
            <a:endParaRPr lang="fi-FI" sz="2000" dirty="0" smtClean="0"/>
          </a:p>
          <a:p>
            <a:r>
              <a:rPr lang="fi-FI" sz="2000" dirty="0" smtClean="0"/>
              <a:t>Nuorten palvelu: yhteiskunnan odotusten (mm. kouluttautuminen, läpäisy </a:t>
            </a:r>
            <a:r>
              <a:rPr lang="fi-FI" sz="2000" dirty="0" err="1" smtClean="0"/>
              <a:t>jne</a:t>
            </a:r>
            <a:r>
              <a:rPr lang="fi-FI" sz="2000" dirty="0" smtClean="0"/>
              <a:t>), virkailijan keskiluokkaisen(?) arvomaailman ja nuorten toiveiden yhteensovittaminen yhä vaikeammin ennakoitavassa maailmassa?</a:t>
            </a:r>
          </a:p>
          <a:p>
            <a:pPr>
              <a:buFont typeface="Arial" charset="0"/>
              <a:buChar char="•"/>
            </a:pPr>
            <a:endParaRPr lang="fi-FI" sz="2000" dirty="0" smtClean="0"/>
          </a:p>
          <a:p>
            <a:pPr>
              <a:buFont typeface="Arial" charset="0"/>
              <a:buChar char="•"/>
            </a:pPr>
            <a:endParaRPr lang="fi-FI" sz="2000" dirty="0" smtClean="0"/>
          </a:p>
          <a:p>
            <a:endParaRPr lang="fi-FI" sz="2400" dirty="0" smtClean="0"/>
          </a:p>
          <a:p>
            <a:endParaRPr lang="fi-FI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395536" y="332656"/>
            <a:ext cx="7822975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Työelämän osaamispalvelut -ryhmä (TOP)</a:t>
            </a:r>
          </a:p>
          <a:p>
            <a:endParaRPr lang="fi-FI" sz="2400" dirty="0" smtClean="0"/>
          </a:p>
          <a:p>
            <a:r>
              <a:rPr lang="fi-FI" sz="2400" dirty="0" smtClean="0"/>
              <a:t> Ohjauksellisen työotteen merkitys – mikä kantaa </a:t>
            </a:r>
          </a:p>
          <a:p>
            <a:r>
              <a:rPr lang="fi-FI" sz="2400" dirty="0" smtClean="0"/>
              <a:t>– onko ohjauksellisuudelle tilaa?</a:t>
            </a:r>
          </a:p>
          <a:p>
            <a:endParaRPr lang="fi-FI" sz="2400" dirty="0" smtClean="0"/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 Hyvä yhteistyösuhde, luottamus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 Valmiudet nuoren oman näkökulman tavoittamiseen, </a:t>
            </a:r>
          </a:p>
          <a:p>
            <a:r>
              <a:rPr lang="fi-FI" sz="2400" dirty="0" smtClean="0"/>
              <a:t>  nuoren toiminnan hahmottamiseen ja ohjausprosessin </a:t>
            </a:r>
          </a:p>
          <a:p>
            <a:r>
              <a:rPr lang="fi-FI" sz="2400" smtClean="0"/>
              <a:t>  toteuttamiseen</a:t>
            </a:r>
            <a:endParaRPr lang="fi-FI" sz="2400" dirty="0" smtClean="0"/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 Toiveikkuuden välittämistä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 Aikaa, pitkäjänteisyyttä, kärsivällisyyttä</a:t>
            </a:r>
          </a:p>
          <a:p>
            <a:r>
              <a:rPr lang="fi-FI" sz="2400" dirty="0" smtClean="0"/>
              <a:t>----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smtClean="0"/>
              <a:t>Tilaa ohjaukselliselle työotteelle on psykologeilla ja</a:t>
            </a:r>
          </a:p>
          <a:p>
            <a:r>
              <a:rPr lang="fi-FI" sz="2400" dirty="0" smtClean="0"/>
              <a:t>  </a:t>
            </a:r>
            <a:r>
              <a:rPr lang="fi-FI" sz="2400" dirty="0" err="1" smtClean="0"/>
              <a:t>TYP:ssä</a:t>
            </a:r>
            <a:r>
              <a:rPr lang="fi-FI" sz="2400" dirty="0" smtClean="0"/>
              <a:t>, onko muualla?</a:t>
            </a:r>
          </a:p>
          <a:p>
            <a:pPr>
              <a:buFont typeface="Arial" pitchFamily="34" charset="0"/>
              <a:buChar char="•"/>
            </a:pPr>
            <a:endParaRPr lang="fi-FI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251520" y="302359"/>
            <a:ext cx="871914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Työvoima- ja yrityspalvelut -ryhmä (TYPA)</a:t>
            </a:r>
          </a:p>
          <a:p>
            <a:endParaRPr lang="fi-FI" sz="2400" dirty="0" smtClean="0"/>
          </a:p>
          <a:p>
            <a:r>
              <a:rPr lang="fi-FI" sz="2000" dirty="0" smtClean="0"/>
              <a:t>Nuoruus – nuoret asiakkaina – nuorten tilanne</a:t>
            </a:r>
          </a:p>
          <a:p>
            <a:endParaRPr lang="fi-FI" sz="2000" dirty="0" smtClean="0"/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Nuoretkin ovat ennen kaikkea </a:t>
            </a:r>
            <a:r>
              <a:rPr lang="fi-FI" sz="2000" b="1" dirty="0" smtClean="0"/>
              <a:t>yksilöitä</a:t>
            </a:r>
            <a:r>
              <a:rPr lang="fi-FI" sz="2000" dirty="0" smtClean="0"/>
              <a:t>, tämä syytä huomioida asiakaspalvelussa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Nuorille on tärkeätä saada </a:t>
            </a:r>
            <a:r>
              <a:rPr lang="fi-FI" sz="2000" b="1" dirty="0" smtClean="0"/>
              <a:t>hyviä kokemuksia </a:t>
            </a:r>
            <a:r>
              <a:rPr lang="fi-FI" sz="2000" dirty="0" err="1" smtClean="0"/>
              <a:t>työntekemisestä</a:t>
            </a:r>
            <a:r>
              <a:rPr lang="fi-FI" sz="2000" dirty="0" smtClean="0"/>
              <a:t> ja työelämästä 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</a:t>
            </a:r>
            <a:r>
              <a:rPr lang="fi-FI" sz="2000" b="1" dirty="0" err="1" smtClean="0"/>
              <a:t>Työhyvinvointi</a:t>
            </a:r>
            <a:r>
              <a:rPr lang="fi-FI" sz="2000" dirty="0" smtClean="0"/>
              <a:t> on myös nuorille tärkeää, kuten oikeudenmukaisuus ja tasavertaisuus työpaikalla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Kaikkien </a:t>
            </a:r>
            <a:r>
              <a:rPr lang="fi-FI" sz="2000" b="1" dirty="0" smtClean="0"/>
              <a:t>tehtävien ja töiden arvostaminen </a:t>
            </a:r>
            <a:r>
              <a:rPr lang="fi-FI" sz="2000" dirty="0" smtClean="0"/>
              <a:t>ja </a:t>
            </a:r>
            <a:r>
              <a:rPr lang="fi-FI" sz="2000" b="1" dirty="0" smtClean="0"/>
              <a:t>työn mielekkyys</a:t>
            </a:r>
            <a:r>
              <a:rPr lang="fi-FI" sz="2000" dirty="0" smtClean="0"/>
              <a:t> lisää </a:t>
            </a:r>
            <a:r>
              <a:rPr lang="fi-FI" sz="2000" b="1" dirty="0" smtClean="0"/>
              <a:t>motivaatio</a:t>
            </a:r>
            <a:r>
              <a:rPr lang="fi-FI" sz="2000" dirty="0" smtClean="0"/>
              <a:t>ta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Monissa asioissa nähtävissä </a:t>
            </a:r>
            <a:r>
              <a:rPr lang="fi-FI" sz="2000" b="1" dirty="0" smtClean="0"/>
              <a:t>yhteisiä etuja </a:t>
            </a:r>
            <a:r>
              <a:rPr lang="fi-FI" sz="2000" dirty="0" smtClean="0"/>
              <a:t>- sekä työntekijän että työnantajan kannalta, esim.:</a:t>
            </a:r>
          </a:p>
          <a:p>
            <a:pPr lvl="2"/>
            <a:r>
              <a:rPr lang="fi-FI" sz="2000" i="1" dirty="0" smtClean="0"/>
              <a:t>-&gt; hyvä sitoutuminen ja motivaatio työhön lisää tuottavuutta</a:t>
            </a:r>
          </a:p>
          <a:p>
            <a:endParaRPr lang="fi-FI" sz="2000" dirty="0" smtClean="0"/>
          </a:p>
          <a:p>
            <a:endParaRPr lang="fi-FI" sz="2000" dirty="0" smtClean="0"/>
          </a:p>
          <a:p>
            <a:endParaRPr lang="fi-FI" sz="2400" dirty="0" smtClean="0"/>
          </a:p>
          <a:p>
            <a:endParaRPr lang="fi-FI" sz="2000" dirty="0" smtClean="0"/>
          </a:p>
          <a:p>
            <a:endParaRPr lang="fi-FI" sz="2400" dirty="0" smtClean="0"/>
          </a:p>
          <a:p>
            <a:endParaRPr lang="fi-FI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251521" y="240805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smtClean="0"/>
              <a:t>Työvoima- ja yrityspalvelut -ryhmä (TYPA)</a:t>
            </a:r>
          </a:p>
          <a:p>
            <a:endParaRPr lang="fi-FI" sz="2800" dirty="0"/>
          </a:p>
        </p:txBody>
      </p:sp>
      <p:sp>
        <p:nvSpPr>
          <p:cNvPr id="3" name="Tekstikehys 2"/>
          <p:cNvSpPr txBox="1"/>
          <p:nvPr/>
        </p:nvSpPr>
        <p:spPr>
          <a:xfrm>
            <a:off x="467544" y="1124744"/>
            <a:ext cx="835088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i-FI" sz="2000" dirty="0" smtClean="0"/>
              <a:t>Ohjauksellisuudelle on edelleen tarvetta, kun yhä useammat tehtävät sijoittuvat palkkatyön ja yrittäjyyden välimaastoon, tehtävien osaamisvaatimukset ovat yhä monipuolisempia </a:t>
            </a:r>
            <a:endParaRPr lang="fi-FI" sz="2000" i="1" dirty="0" smtClean="0"/>
          </a:p>
          <a:p>
            <a:pPr marL="0" lvl="1">
              <a:buFont typeface="Arial" pitchFamily="34" charset="0"/>
              <a:buChar char="•"/>
            </a:pPr>
            <a:r>
              <a:rPr lang="fi-FI" sz="2000" dirty="0" smtClean="0"/>
              <a:t> Puutteet nuoren osaamisessa tai koulutuksessa tiedostettava ja hoidettava nopeasti kuntoon (jos ei esim. ammatillista koulutusta)</a:t>
            </a:r>
          </a:p>
          <a:p>
            <a:pPr marL="457200" lvl="2"/>
            <a:r>
              <a:rPr lang="fi-FI" sz="2000" dirty="0" smtClean="0"/>
              <a:t>-&gt; ammatinvalinnanohjaus, </a:t>
            </a:r>
            <a:r>
              <a:rPr lang="fi-FI" sz="2000" dirty="0" err="1" smtClean="0"/>
              <a:t>koulutukseenohjaus</a:t>
            </a:r>
            <a:r>
              <a:rPr lang="fi-FI" sz="2000" dirty="0" smtClean="0"/>
              <a:t>, muut palvelut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Nuoren </a:t>
            </a:r>
            <a:r>
              <a:rPr lang="fi-FI" sz="2000" dirty="0" err="1" smtClean="0"/>
              <a:t>osallistaminen</a:t>
            </a:r>
            <a:r>
              <a:rPr lang="fi-FI" sz="2000" dirty="0" smtClean="0"/>
              <a:t> ja aktivoiminen hänelle relevanttien palvelujen suunnitteluun; palvelujen tarkoituksenmukaisuus, houkuttelevuus, ajanmukaisten välineiden hyödyntäminen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Ohjauksellinen ote työnhakuneuvonnassa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/>
              <a:t> Työllistyminen yrittäjyyden kautta yksi mahdollisuus</a:t>
            </a:r>
          </a:p>
          <a:p>
            <a:pPr lvl="1"/>
            <a:r>
              <a:rPr lang="fi-FI" sz="2000" dirty="0" smtClean="0"/>
              <a:t>-&gt; aloittavan yrittäjän palveluissa linkitys ammattinettiin, ura- ja rekrytointipalveluihin</a:t>
            </a:r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812</Words>
  <Application>Microsoft Office PowerPoint</Application>
  <PresentationFormat>Näytössä katseltava diaesitys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Oletusrakenne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Karlsson Ulla-Jill</dc:creator>
  <cp:lastModifiedBy>temasunmti1</cp:lastModifiedBy>
  <cp:revision>45</cp:revision>
  <dcterms:created xsi:type="dcterms:W3CDTF">2014-03-12T08:39:42Z</dcterms:created>
  <dcterms:modified xsi:type="dcterms:W3CDTF">2015-03-12T09:54:15Z</dcterms:modified>
</cp:coreProperties>
</file>